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0" r:id="rId5"/>
    <p:sldId id="262" r:id="rId6"/>
    <p:sldId id="265" r:id="rId7"/>
    <p:sldId id="263" r:id="rId8"/>
    <p:sldId id="261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붕괴</a:t>
            </a:r>
            <a:r>
              <a:rPr lang="en-US" altLang="ko-KR" sz="4800" dirty="0"/>
              <a:t>:</a:t>
            </a:r>
            <a:r>
              <a:rPr lang="ko-KR" altLang="en-US" sz="4800" dirty="0"/>
              <a:t>스타레일</a:t>
            </a:r>
            <a:br>
              <a:rPr lang="en-US" altLang="ko-KR" sz="4800" dirty="0"/>
            </a:br>
            <a:r>
              <a:rPr lang="ko-KR" altLang="en-US" sz="4400" dirty="0"/>
              <a:t>속성</a:t>
            </a:r>
            <a:r>
              <a:rPr lang="en-US" altLang="ko-KR" sz="4400" dirty="0"/>
              <a:t>&amp;</a:t>
            </a:r>
            <a:r>
              <a:rPr lang="ko-KR" altLang="en-US" sz="4400" dirty="0"/>
              <a:t>강인도 시스템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격파 상태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6418C9-3294-4637-BB82-19BBD8CF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80" y="1449387"/>
            <a:ext cx="4553617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290519" y="2579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290519" y="3429000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290519" y="4397029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6044763-7166-46EC-AB90-66AF339E3A9F}"/>
              </a:ext>
            </a:extLst>
          </p:cNvPr>
          <p:cNvSpPr>
            <a:spLocks noChangeAspect="1"/>
          </p:cNvSpPr>
          <p:nvPr/>
        </p:nvSpPr>
        <p:spPr>
          <a:xfrm>
            <a:off x="4532158" y="2435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658A0F4-531A-4112-85EE-96B553B6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32008"/>
              </p:ext>
            </p:extLst>
          </p:nvPr>
        </p:nvGraphicFramePr>
        <p:xfrm>
          <a:off x="4820158" y="3525116"/>
          <a:ext cx="5390197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5046980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행동 게이지가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100%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되어 행동을 할 수 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몬스터가 행동을 하지 못할 경우 약점 격파 상태는 유지된다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최대치 만큼 회복된다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약점 격파 상태가 해제된다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4B51C1-9CB2-40CC-8E78-FA2E9F372816}"/>
              </a:ext>
            </a:extLst>
          </p:cNvPr>
          <p:cNvSpPr txBox="1"/>
          <p:nvPr/>
        </p:nvSpPr>
        <p:spPr>
          <a:xfrm>
            <a:off x="4820157" y="4744316"/>
            <a:ext cx="539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몬스터의 강인도는 몬스터 별로 다르며 일반</a:t>
            </a:r>
            <a:r>
              <a:rPr lang="en-US" altLang="ko-KR" sz="1000" dirty="0"/>
              <a:t>,</a:t>
            </a:r>
            <a:r>
              <a:rPr lang="ko-KR" altLang="en-US" sz="1000" dirty="0"/>
              <a:t> 정예</a:t>
            </a:r>
            <a:r>
              <a:rPr lang="en-US" altLang="ko-KR" sz="1000" dirty="0"/>
              <a:t>, </a:t>
            </a:r>
            <a:r>
              <a:rPr lang="ko-KR" altLang="en-US" sz="1000" dirty="0"/>
              <a:t>보스 몬스터 순으로 수치가 극변한다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8240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57578B-1E93-4B21-B6CB-900C4022BC83}"/>
              </a:ext>
            </a:extLst>
          </p:cNvPr>
          <p:cNvSpPr/>
          <p:nvPr/>
        </p:nvSpPr>
        <p:spPr>
          <a:xfrm>
            <a:off x="1028701" y="1491029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사전 준비</a:t>
            </a:r>
            <a:endParaRPr lang="en-US" altLang="ko-KR" dirty="0"/>
          </a:p>
          <a:p>
            <a:pPr algn="ctr"/>
            <a:r>
              <a:rPr lang="ko-KR" altLang="en-US" dirty="0"/>
              <a:t>비술</a:t>
            </a:r>
            <a:r>
              <a:rPr lang="en-US" altLang="ko-KR" dirty="0"/>
              <a:t>(</a:t>
            </a:r>
            <a:r>
              <a:rPr lang="ko-KR" altLang="en-US" dirty="0"/>
              <a:t>자신 팀원 상대 장판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HP </a:t>
            </a:r>
            <a:r>
              <a:rPr lang="ko-KR" altLang="en-US" dirty="0" err="1"/>
              <a:t>필살기</a:t>
            </a:r>
            <a:r>
              <a:rPr lang="ko-KR" altLang="en-US" dirty="0"/>
              <a:t> 게이지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04516-D51E-4566-BC17-A9E36087841D}"/>
              </a:ext>
            </a:extLst>
          </p:cNvPr>
          <p:cNvSpPr/>
          <p:nvPr/>
        </p:nvSpPr>
        <p:spPr>
          <a:xfrm>
            <a:off x="4229101" y="1499821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개시</a:t>
            </a:r>
            <a:endParaRPr lang="en-US" altLang="ko-KR" dirty="0"/>
          </a:p>
          <a:p>
            <a:pPr algn="ctr"/>
            <a:r>
              <a:rPr lang="ko-KR" altLang="en-US" dirty="0"/>
              <a:t>피격 선공 약점 공격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A9667D-7B1A-42A5-9E17-1A52C2614427}"/>
              </a:ext>
            </a:extLst>
          </p:cNvPr>
          <p:cNvSpPr/>
          <p:nvPr/>
        </p:nvSpPr>
        <p:spPr>
          <a:xfrm>
            <a:off x="184640" y="2767989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 순서 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F2995-0C0A-49D3-8AE9-113B1733D27A}"/>
              </a:ext>
            </a:extLst>
          </p:cNvPr>
          <p:cNvSpPr/>
          <p:nvPr/>
        </p:nvSpPr>
        <p:spPr>
          <a:xfrm>
            <a:off x="580294" y="3699974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예외 </a:t>
            </a:r>
            <a:endParaRPr lang="en-US" altLang="ko-KR" dirty="0"/>
          </a:p>
          <a:p>
            <a:pPr algn="ctr"/>
            <a:r>
              <a:rPr lang="ko-KR" altLang="en-US" dirty="0" err="1"/>
              <a:t>필살기</a:t>
            </a:r>
            <a:r>
              <a:rPr lang="ko-KR" altLang="en-US" dirty="0"/>
              <a:t> 및 추가 공격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EE5FF-2E57-46AD-AE6A-8F95C0EF63A1}"/>
              </a:ext>
            </a:extLst>
          </p:cNvPr>
          <p:cNvSpPr/>
          <p:nvPr/>
        </p:nvSpPr>
        <p:spPr>
          <a:xfrm>
            <a:off x="8088924" y="4925768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종료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80ABFB-8193-451D-A1DA-70DE80DA6A11}"/>
              </a:ext>
            </a:extLst>
          </p:cNvPr>
          <p:cNvSpPr/>
          <p:nvPr/>
        </p:nvSpPr>
        <p:spPr>
          <a:xfrm>
            <a:off x="6278209" y="2762310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시스템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B655A3-3554-4DFC-ADE4-1BE2D2EE6A78}"/>
              </a:ext>
            </a:extLst>
          </p:cNvPr>
          <p:cNvSpPr/>
          <p:nvPr/>
        </p:nvSpPr>
        <p:spPr>
          <a:xfrm>
            <a:off x="6972301" y="3694295"/>
            <a:ext cx="2919046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 </a:t>
            </a:r>
            <a:r>
              <a:rPr lang="ko-KR" altLang="en-US" dirty="0"/>
              <a:t>전투 시스템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067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사전 준비 단계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57578B-1E93-4B21-B6CB-900C4022BC83}"/>
              </a:ext>
            </a:extLst>
          </p:cNvPr>
          <p:cNvSpPr/>
          <p:nvPr/>
        </p:nvSpPr>
        <p:spPr>
          <a:xfrm>
            <a:off x="1028701" y="1491029"/>
            <a:ext cx="4536830" cy="93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사전 준비</a:t>
            </a:r>
            <a:endParaRPr lang="en-US" altLang="ko-KR" dirty="0"/>
          </a:p>
          <a:p>
            <a:pPr algn="ctr"/>
            <a:r>
              <a:rPr lang="ko-KR" altLang="en-US" dirty="0"/>
              <a:t>비술</a:t>
            </a:r>
            <a:r>
              <a:rPr lang="en-US" altLang="ko-KR" dirty="0"/>
              <a:t>(</a:t>
            </a:r>
            <a:r>
              <a:rPr lang="ko-KR" altLang="en-US" dirty="0"/>
              <a:t>자신 팀원 상대 장판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HP </a:t>
            </a:r>
            <a:r>
              <a:rPr lang="ko-KR" altLang="en-US" dirty="0" err="1"/>
              <a:t>필살기</a:t>
            </a:r>
            <a:r>
              <a:rPr lang="ko-KR" altLang="en-US" dirty="0"/>
              <a:t> 게이지 소비 아이템</a:t>
            </a:r>
            <a:endParaRPr lang="en-US" altLang="ko-KR" dirty="0"/>
          </a:p>
        </p:txBody>
      </p:sp>
      <p:graphicFrame>
        <p:nvGraphicFramePr>
          <p:cNvPr id="14" name="표 1">
            <a:extLst>
              <a:ext uri="{FF2B5EF4-FFF2-40B4-BE49-F238E27FC236}">
                <a16:creationId xmlns:a16="http://schemas.microsoft.com/office/drawing/2014/main" id="{E4662968-96E5-4F8F-BBEB-2CC45B17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215418"/>
              </p:ext>
            </p:extLst>
          </p:nvPr>
        </p:nvGraphicFramePr>
        <p:xfrm>
          <a:off x="1745395" y="2801633"/>
          <a:ext cx="905922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사전 준비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단계란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몬스터와의 전투가 일어나기 전 단계에 대한 요소들을 정리한 단계이다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비술이란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44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비술 포인트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소비하여 필드에서 사용 가능한 일종의 스킬이다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효과에 따라서 아군에게 이로운 효과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버프를 가진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 군에게 직접적인 피해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효과를 주는 스킬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지정한 구역에 특수한 효과를 적용하는 장판 스킬이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HP&amp;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필살기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게이지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36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900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소비 아이템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570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98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20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43035"/>
              </p:ext>
            </p:extLst>
          </p:nvPr>
        </p:nvGraphicFramePr>
        <p:xfrm>
          <a:off x="1633855" y="3260090"/>
          <a:ext cx="8924290" cy="33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붕괴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이하 스타레일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&amp;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 시스템의 구조를 파악하기 위해 작성되었다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885095"/>
              </p:ext>
            </p:extLst>
          </p:nvPr>
        </p:nvGraphicFramePr>
        <p:xfrm>
          <a:off x="2093436" y="1648663"/>
          <a:ext cx="8005128" cy="158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128">
                  <a:extLst>
                    <a:ext uri="{9D8B030D-6E8A-4147-A177-3AD203B41FA5}">
                      <a16:colId xmlns:a16="http://schemas.microsoft.com/office/drawing/2014/main" val="3133914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들은 물리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바람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허수 중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개의 속성을 보유한다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서로 간의 상성이 존재하지 않지만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가지고 있어 특정 속성에 대한 피해를 경감한다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※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몬스터가 저항을 가지고 있는 속성으로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동일한 속성의 데미지를 정해진 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n%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수치 만큼 감소시킨다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전투 시 몬스터에 전략적으로 다양한 캐릭터 활용을 위해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속성별로 다양한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운명의 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분포된다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속성은 아이템이나 스킬에서 일종의 캐릭터 분류로써 사용된다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4038"/>
                  </a:ext>
                </a:extLst>
              </a:tr>
            </a:tbl>
          </a:graphicData>
        </a:graphic>
      </p:graphicFrame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388362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4F602-6D1D-4F94-90B7-FDE44092E537}"/>
              </a:ext>
            </a:extLst>
          </p:cNvPr>
          <p:cNvSpPr txBox="1"/>
          <p:nvPr/>
        </p:nvSpPr>
        <p:spPr>
          <a:xfrm>
            <a:off x="2981325" y="5503190"/>
            <a:ext cx="71172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스타레일의 역할을 구분 짓는 일종의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직업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역할군인 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따로 존재한다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※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운명의 길</a:t>
            </a:r>
            <a:r>
              <a:rPr lang="en-US" altLang="ko-KR" sz="1050" b="1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별 주요 역할 군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파멸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딜탱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수렵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단일딜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지식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광역딜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보존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탱커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화합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공허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디버퍼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풍요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05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힐러</a:t>
            </a:r>
            <a:r>
              <a:rPr lang="en-US" altLang="ko-KR" sz="105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330C1D-F28E-4D68-8EE1-3F8D4E431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714308"/>
              </p:ext>
            </p:extLst>
          </p:nvPr>
        </p:nvGraphicFramePr>
        <p:xfrm>
          <a:off x="2093436" y="3278708"/>
          <a:ext cx="800512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99">
                  <a:extLst>
                    <a:ext uri="{9D8B030D-6E8A-4147-A177-3AD203B41FA5}">
                      <a16:colId xmlns:a16="http://schemas.microsoft.com/office/drawing/2014/main" val="1954619648"/>
                    </a:ext>
                  </a:extLst>
                </a:gridCol>
                <a:gridCol w="509463">
                  <a:extLst>
                    <a:ext uri="{9D8B030D-6E8A-4147-A177-3AD203B41FA5}">
                      <a16:colId xmlns:a16="http://schemas.microsoft.com/office/drawing/2014/main" val="1407139831"/>
                    </a:ext>
                  </a:extLst>
                </a:gridCol>
                <a:gridCol w="5771853">
                  <a:extLst>
                    <a:ext uri="{9D8B030D-6E8A-4147-A177-3AD203B41FA5}">
                      <a16:colId xmlns:a16="http://schemas.microsoft.com/office/drawing/2014/main" val="283712215"/>
                    </a:ext>
                  </a:extLst>
                </a:gridCol>
                <a:gridCol w="1496813">
                  <a:extLst>
                    <a:ext uri="{9D8B030D-6E8A-4147-A177-3AD203B41FA5}">
                      <a16:colId xmlns:a16="http://schemas.microsoft.com/office/drawing/2014/main" val="304063401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이펙트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특수한 능력 보다는 본인의 무기를 주로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흰색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불을 다루는 능력이나 불이나 폭발을 동반하는 장비를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얼음을 만들어 적을 공격하거나 얼음으로 이루어진 무기를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번개를 적에게 발사하거나 무기에 번개를 두른다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2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날카로운 공격을 주로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녹색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68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양자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어둠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5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허수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게임들에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 속성이다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황색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83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4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강인도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241647"/>
              </p:ext>
            </p:extLst>
          </p:nvPr>
        </p:nvGraphicFramePr>
        <p:xfrm>
          <a:off x="839788" y="1464078"/>
          <a:ext cx="1033081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스타레일에 몬스터가 가지고 있는 일종의 보호막으로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가지고 있을 경우 피해를 약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11%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정도 덜 받는다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강인도는 스타레일 전투의 핵심으로 강인도를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으로 만들기 위해서는 몬스터에게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속성의 데미지를 입혀 강인도에 피해를 주어야한다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된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받아 행동 게이지가 감소하고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얻게 되고 무력화 상태인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강인도에 피해를 주는 기본적인 방법이 약점 속성 공략일 뿐 몬스터의 패턴이나 스테이지의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기믹으로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강인도가 조절되기도 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턴제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게임에서 상대의 행동 타이밍을 조절할 수 있는 것은 전략적으로 매우 중요한 요소다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최적인 순간에 몬스터를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만드는 것을 중점으로 전투를 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데미지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치명타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방어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받는 피해 증가 계수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피해 감소 계수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약점 격파 상태가 아닐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0.9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이며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상태일 경우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이다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감소량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감소치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’×(1+0.01×’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 효율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효율은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로그라이크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컨텐츠인 시뮬레이션 우주 등에서 획득할 수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F6AE80-7597-BBA9-A4C1-F8A94DBF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79" y="4288345"/>
            <a:ext cx="6517241" cy="91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EE702-C6BD-4596-6EE8-0E104A95F486}"/>
              </a:ext>
            </a:extLst>
          </p:cNvPr>
          <p:cNvSpPr txBox="1"/>
          <p:nvPr/>
        </p:nvSpPr>
        <p:spPr>
          <a:xfrm>
            <a:off x="2837379" y="5218884"/>
            <a:ext cx="7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강인도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BFB2AAD-500B-6E7E-26BE-A0E494CB5D81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2837379" y="4718987"/>
            <a:ext cx="896422" cy="653785"/>
          </a:xfrm>
          <a:prstGeom prst="bentConnector3">
            <a:avLst>
              <a:gd name="adj1" fmla="val 125501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0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속성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784773"/>
              </p:ext>
            </p:extLst>
          </p:nvPr>
        </p:nvGraphicFramePr>
        <p:xfrm>
          <a:off x="2002948" y="2182131"/>
          <a:ext cx="81861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속성이란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?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8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감소 시킬 수 있는 속성이자 해당 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속성 저항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 가지지 않는 속성이다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일반적으로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강인도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피해를 주기 위해서는 약점 속성의 속성 공격을 해야 하며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속성이 몬스터를 공략할 때 가장 효과적인 속성이라는 의미이다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플레이어들은 몬스터를 공략하기 위해 가장 효과 적인 속성인 약점 속성의 캐릭터를 주력으로 파티를 구성하게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0412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CC29E2-2437-945D-9C78-AAB2AC405FB2}"/>
              </a:ext>
            </a:extLst>
          </p:cNvPr>
          <p:cNvSpPr txBox="1"/>
          <p:nvPr/>
        </p:nvSpPr>
        <p:spPr>
          <a:xfrm>
            <a:off x="8854642" y="4610986"/>
            <a:ext cx="96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약점 속성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9A13EB-3938-1D96-9F37-4345C9B44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8" t="673" r="32544" b="90396"/>
          <a:stretch/>
        </p:blipFill>
        <p:spPr>
          <a:xfrm>
            <a:off x="2398749" y="3701143"/>
            <a:ext cx="7419703" cy="909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00E5C9-FD14-9E17-65CE-DD2D71A16ABF}"/>
              </a:ext>
            </a:extLst>
          </p:cNvPr>
          <p:cNvSpPr/>
          <p:nvPr/>
        </p:nvSpPr>
        <p:spPr>
          <a:xfrm>
            <a:off x="8610601" y="3759223"/>
            <a:ext cx="864326" cy="359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69F4618-68CD-8599-4394-52DF77CDB5A6}"/>
              </a:ext>
            </a:extLst>
          </p:cNvPr>
          <p:cNvCxnSpPr>
            <a:cxnSpLocks/>
            <a:stCxn id="24" idx="1"/>
            <a:endCxn id="10" idx="1"/>
          </p:cNvCxnSpPr>
          <p:nvPr/>
        </p:nvCxnSpPr>
        <p:spPr>
          <a:xfrm rot="10800000" flipH="1" flipV="1">
            <a:off x="8610600" y="3939189"/>
            <a:ext cx="244041" cy="825686"/>
          </a:xfrm>
          <a:prstGeom prst="bentConnector3">
            <a:avLst>
              <a:gd name="adj1" fmla="val -93673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3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19C2-2CC7-4F56-9BDD-4EFA0ABF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85" y="1439863"/>
            <a:ext cx="3261977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강인도 피해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08C853C-6D2D-4899-B6DE-B1946F537D98}"/>
              </a:ext>
            </a:extLst>
          </p:cNvPr>
          <p:cNvSpPr>
            <a:spLocks noChangeAspect="1"/>
          </p:cNvSpPr>
          <p:nvPr/>
        </p:nvSpPr>
        <p:spPr>
          <a:xfrm>
            <a:off x="1572036" y="245242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EC7E06-9A3E-4E97-8AA3-8D4AE6A59F16}"/>
              </a:ext>
            </a:extLst>
          </p:cNvPr>
          <p:cNvSpPr>
            <a:spLocks noChangeAspect="1"/>
          </p:cNvSpPr>
          <p:nvPr/>
        </p:nvSpPr>
        <p:spPr>
          <a:xfrm>
            <a:off x="1572034" y="3400348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12B3C8-A611-4BEC-9883-637967620FBB}"/>
              </a:ext>
            </a:extLst>
          </p:cNvPr>
          <p:cNvSpPr>
            <a:spLocks noChangeAspect="1"/>
          </p:cNvSpPr>
          <p:nvPr/>
        </p:nvSpPr>
        <p:spPr>
          <a:xfrm>
            <a:off x="1572034" y="4347771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8648719-3779-4814-BBCD-6B0A6B6E3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76808"/>
              </p:ext>
            </p:extLst>
          </p:nvPr>
        </p:nvGraphicFramePr>
        <p:xfrm>
          <a:off x="3787288" y="1740196"/>
          <a:ext cx="68835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52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6532775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데미지가 발생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데미지의 속성이 약점 속성인가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 감소량에 따라서 강인도가 감소한다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C478593A-971C-4ABA-ADAC-78E041B71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869454"/>
              </p:ext>
            </p:extLst>
          </p:nvPr>
        </p:nvGraphicFramePr>
        <p:xfrm>
          <a:off x="4783162" y="3614641"/>
          <a:ext cx="605409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3926205">
                  <a:extLst>
                    <a:ext uri="{9D8B030D-6E8A-4147-A177-3AD203B41FA5}">
                      <a16:colId xmlns:a16="http://schemas.microsoft.com/office/drawing/2014/main" val="1909518257"/>
                    </a:ext>
                  </a:extLst>
                </a:gridCol>
                <a:gridCol w="1221105">
                  <a:extLst>
                    <a:ext uri="{9D8B030D-6E8A-4147-A177-3AD203B41FA5}">
                      <a16:colId xmlns:a16="http://schemas.microsoft.com/office/drawing/2014/main" val="203760229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타입별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강인도 감소치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대략적인 수치이다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406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강인도 감소치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82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기본 공격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대상을 타겟으로 하는 기본 공격이다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필살기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소모하여 단일 대상을 타겟으로 하는 필살기다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단일형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확산형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대상과 대상 양옆을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24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범위형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모든 대상을 타겟으로 하는 스킬이다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584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바운스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대상을 타겟으로 하고 랜덤 대상에게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 반복한다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첫 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후속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1914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E2E1D02-6C55-460A-8AC2-768B720D3FE6}"/>
              </a:ext>
            </a:extLst>
          </p:cNvPr>
          <p:cNvSpPr txBox="1"/>
          <p:nvPr/>
        </p:nvSpPr>
        <p:spPr>
          <a:xfrm>
            <a:off x="3787288" y="3024303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감소량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행동별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감소치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’×(1+0.01×’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약점 격파 효율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’)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약점 격파 효율은 </a:t>
            </a:r>
            <a:r>
              <a:rPr lang="ko-KR" altLang="en-US" sz="1000" b="0" i="0" kern="12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로그라이크</a:t>
            </a:r>
            <a:r>
              <a:rPr lang="ko-KR" altLang="en-US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컨텐츠인 시뮬레이션 우주 등에서 획득할 수 있다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F08E1-B63C-4F7C-8506-5937E8292CE6}"/>
              </a:ext>
            </a:extLst>
          </p:cNvPr>
          <p:cNvSpPr txBox="1"/>
          <p:nvPr/>
        </p:nvSpPr>
        <p:spPr>
          <a:xfrm>
            <a:off x="6096000" y="5586533"/>
            <a:ext cx="4741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필살기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게이지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캐릭터가 행동을 하거나 피격 당했을 경우 상승하는 게이지로 게이지가 최대치에 달성할 경우 원하는 순간에 필살기를 사용할 수 있다</a:t>
            </a:r>
            <a:r>
              <a:rPr lang="en-US" altLang="ko-KR" sz="10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000" i="0" kern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FD342-A803-4066-A22A-829DD7509B38}"/>
              </a:ext>
            </a:extLst>
          </p:cNvPr>
          <p:cNvSpPr txBox="1"/>
          <p:nvPr/>
        </p:nvSpPr>
        <p:spPr>
          <a:xfrm>
            <a:off x="3787288" y="2654596"/>
            <a:ext cx="6980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최종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기본 데미지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치명타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저항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방어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받는 피해 증가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 감소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피해 감소 계수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 약점 격파 상태가 아닐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0.9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이며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,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약점 격파 상태일 경우 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1 </a:t>
            </a:r>
            <a:r>
              <a:rPr lang="ko-KR" altLang="en-US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이다</a:t>
            </a:r>
            <a:r>
              <a:rPr lang="en-US" altLang="ko-KR" sz="1000" b="0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00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격파 상태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8256"/>
              </p:ext>
            </p:extLst>
          </p:nvPr>
        </p:nvGraphicFramePr>
        <p:xfrm>
          <a:off x="1499711" y="1450917"/>
          <a:ext cx="919257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몬스터의 강인도가 모두 소모된 일종의 무력화 상태로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몬스터는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받게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에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될 경우 강인도가 모두 회복하고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가 해제되며 행동을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하게된다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※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캐릭터의 턴이 수치로 해당 수치가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100%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경우 캐릭터는 다시 행동할 수 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스타레일에 존재하는 일종의 그로기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무력화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상태로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된 몬스터는 모든 행동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공격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충전 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을 모두 중단하게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는 몬스터에게 데미지를 넣기 가장 좋은 상태로 플레이어들은 몬스터를 해당 상태로 만들어 높은 피해를 주는 것을 목표로 전략을 짜고 공략하게 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4738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DF921-1419-0D01-BB5E-2BBD348E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2" r="18091" b="26476"/>
          <a:stretch/>
        </p:blipFill>
        <p:spPr>
          <a:xfrm>
            <a:off x="2499646" y="3493682"/>
            <a:ext cx="3567493" cy="2509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C91D7A-EF3F-A463-398F-59D1684F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2" r="18091" b="26476"/>
          <a:stretch/>
        </p:blipFill>
        <p:spPr>
          <a:xfrm>
            <a:off x="6124862" y="3493682"/>
            <a:ext cx="3567493" cy="250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F0518-1508-0271-4D38-C2223C0641BE}"/>
              </a:ext>
            </a:extLst>
          </p:cNvPr>
          <p:cNvSpPr txBox="1"/>
          <p:nvPr/>
        </p:nvSpPr>
        <p:spPr>
          <a:xfrm>
            <a:off x="2499644" y="6016241"/>
            <a:ext cx="1361245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상태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D33A4-5251-B9B2-E86E-B117C2E39EF9}"/>
              </a:ext>
            </a:extLst>
          </p:cNvPr>
          <p:cNvSpPr txBox="1"/>
          <p:nvPr/>
        </p:nvSpPr>
        <p:spPr>
          <a:xfrm>
            <a:off x="6124860" y="6016241"/>
            <a:ext cx="1700948" cy="3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약점 격파 상태</a:t>
            </a:r>
          </a:p>
        </p:txBody>
      </p:sp>
    </p:spTree>
    <p:extLst>
      <p:ext uri="{BB962C8B-B14F-4D97-AF65-F5344CB8AC3E}">
        <p14:creationId xmlns:p14="http://schemas.microsoft.com/office/powerpoint/2010/main" val="19016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격파 효과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3" name="표 1">
            <a:extLst>
              <a:ext uri="{FF2B5EF4-FFF2-40B4-BE49-F238E27FC236}">
                <a16:creationId xmlns:a16="http://schemas.microsoft.com/office/drawing/2014/main" id="{2CED0D19-F167-6CC5-A4F3-F35A00AF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935766"/>
              </p:ext>
            </p:extLst>
          </p:nvPr>
        </p:nvGraphicFramePr>
        <p:xfrm>
          <a:off x="1566386" y="1449388"/>
          <a:ext cx="9059228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9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효과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473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몬스터가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가 될 때 발생하는 효과로 몬스터의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25%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감소 시키고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약점 격파 상태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만든 캐릭터의 속성에 따른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속성별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디버프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를 부여한다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dirty="0">
                        <a:solidFill>
                          <a:schemeClr val="tx1"/>
                        </a:solidFill>
                        <a:latin typeface="+mn-lt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격파 피해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latin typeface="+mn-lt"/>
                          <a:ea typeface="맑은 고딕" charset="0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레벨 계수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특수효과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 계수</a:t>
                      </a:r>
                      <a:r>
                        <a:rPr lang="en-US" altLang="ko-KR" sz="10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charset="0"/>
                          <a:cs typeface="+mn-cs"/>
                        </a:rPr>
                        <a:t>=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[0.5+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몬스터의 강인도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/120]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격파 효과에서 가장 핵심 효과는 몬스터의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감소로 행동을 제한하고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몬스터보다 빠르게 행동할 수 있게 만든다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플레이어들은 해당 효과를 활용하여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데미지를 넣을 시간을 연장시켜 보다 많은 데미지를 몬스터에게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6335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8DAE48-8A15-FA3C-DDBF-8F802D9CC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42247"/>
              </p:ext>
            </p:extLst>
          </p:nvPr>
        </p:nvGraphicFramePr>
        <p:xfrm>
          <a:off x="1653472" y="3208973"/>
          <a:ext cx="8972143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110">
                  <a:extLst>
                    <a:ext uri="{9D8B030D-6E8A-4147-A177-3AD203B41FA5}">
                      <a16:colId xmlns:a16="http://schemas.microsoft.com/office/drawing/2014/main" val="2309984650"/>
                    </a:ext>
                  </a:extLst>
                </a:gridCol>
                <a:gridCol w="1299622">
                  <a:extLst>
                    <a:ext uri="{9D8B030D-6E8A-4147-A177-3AD203B41FA5}">
                      <a16:colId xmlns:a16="http://schemas.microsoft.com/office/drawing/2014/main" val="2362553863"/>
                    </a:ext>
                  </a:extLst>
                </a:gridCol>
                <a:gridCol w="1114354">
                  <a:extLst>
                    <a:ext uri="{9D8B030D-6E8A-4147-A177-3AD203B41FA5}">
                      <a16:colId xmlns:a16="http://schemas.microsoft.com/office/drawing/2014/main" val="1951163064"/>
                    </a:ext>
                  </a:extLst>
                </a:gridCol>
                <a:gridCol w="2052702">
                  <a:extLst>
                    <a:ext uri="{9D8B030D-6E8A-4147-A177-3AD203B41FA5}">
                      <a16:colId xmlns:a16="http://schemas.microsoft.com/office/drawing/2014/main" val="3174885937"/>
                    </a:ext>
                  </a:extLst>
                </a:gridCol>
                <a:gridCol w="1087817">
                  <a:extLst>
                    <a:ext uri="{9D8B030D-6E8A-4147-A177-3AD203B41FA5}">
                      <a16:colId xmlns:a16="http://schemas.microsoft.com/office/drawing/2014/main" val="3562076797"/>
                    </a:ext>
                  </a:extLst>
                </a:gridCol>
                <a:gridCol w="2747538">
                  <a:extLst>
                    <a:ext uri="{9D8B030D-6E8A-4147-A177-3AD203B41FA5}">
                      <a16:colId xmlns:a16="http://schemas.microsoft.com/office/drawing/2014/main" val="311242887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약점 격파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9118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약점 격파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상태이상 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시간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105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64739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612174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1247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6653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9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55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A6F84-BD67-44FC-8CD0-F622A83E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99" y="1449388"/>
            <a:ext cx="2717480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약점 격파 차트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060210-68FA-44CD-B210-D8C8A5DB15CA}"/>
              </a:ext>
            </a:extLst>
          </p:cNvPr>
          <p:cNvSpPr>
            <a:spLocks noChangeAspect="1"/>
          </p:cNvSpPr>
          <p:nvPr/>
        </p:nvSpPr>
        <p:spPr>
          <a:xfrm>
            <a:off x="2123465" y="229128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AE88FC-9293-4F7D-B1FC-BF7F201E07EE}"/>
              </a:ext>
            </a:extLst>
          </p:cNvPr>
          <p:cNvSpPr>
            <a:spLocks noChangeAspect="1"/>
          </p:cNvSpPr>
          <p:nvPr/>
        </p:nvSpPr>
        <p:spPr>
          <a:xfrm>
            <a:off x="2140099" y="305615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116842-3271-431D-87E9-FEAEDA2BBD99}"/>
              </a:ext>
            </a:extLst>
          </p:cNvPr>
          <p:cNvSpPr>
            <a:spLocks noChangeAspect="1"/>
          </p:cNvSpPr>
          <p:nvPr/>
        </p:nvSpPr>
        <p:spPr>
          <a:xfrm>
            <a:off x="2140099" y="3879055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A5372A-AAE5-4781-A880-0379436C535F}"/>
              </a:ext>
            </a:extLst>
          </p:cNvPr>
          <p:cNvSpPr>
            <a:spLocks noChangeAspect="1"/>
          </p:cNvSpPr>
          <p:nvPr/>
        </p:nvSpPr>
        <p:spPr>
          <a:xfrm>
            <a:off x="2140099" y="4662927"/>
            <a:ext cx="288000" cy="28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70217320-AE19-46ED-9C7B-009C70B58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00000"/>
              </p:ext>
            </p:extLst>
          </p:nvPr>
        </p:nvGraphicFramePr>
        <p:xfrm>
          <a:off x="4970585" y="1917470"/>
          <a:ext cx="524891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2814783126"/>
                    </a:ext>
                  </a:extLst>
                </a:gridCol>
                <a:gridCol w="4905693">
                  <a:extLst>
                    <a:ext uri="{9D8B030D-6E8A-4147-A177-3AD203B41FA5}">
                      <a16:colId xmlns:a16="http://schemas.microsoft.com/office/drawing/2014/main" val="1687163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되었는가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몬스터에게 격파 피해를 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몬스터의 행동 게이지가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25%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감소한다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023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강인도가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 피해 속성에 따른 속성별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디버프가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발생한다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3571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88E9AE9-F350-43CF-833B-4C31BB7C5E76}"/>
              </a:ext>
            </a:extLst>
          </p:cNvPr>
          <p:cNvSpPr txBox="1"/>
          <p:nvPr/>
        </p:nvSpPr>
        <p:spPr>
          <a:xfrm>
            <a:off x="5504936" y="3186370"/>
            <a:ext cx="472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[</a:t>
            </a:r>
            <a:r>
              <a:rPr lang="ko-KR" altLang="en-US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격파 피해</a:t>
            </a:r>
            <a:r>
              <a:rPr lang="en-US" altLang="ko-KR" sz="1000" b="1" i="0" kern="1200" dirty="0">
                <a:solidFill>
                  <a:schemeClr val="tx1"/>
                </a:solidFill>
                <a:latin typeface="+mn-lt"/>
                <a:ea typeface="맑은 고딕" charset="0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레벨 계수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격파 특수효과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속성별 약점 격파 </a:t>
            </a:r>
            <a:r>
              <a:rPr lang="ko-KR" altLang="en-US" sz="1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피해량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×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강인도 계수</a:t>
            </a:r>
            <a:r>
              <a:rPr lang="en-US" altLang="ko-KR" sz="10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+mn-lt"/>
                <a:ea typeface="맑은 고딕" charset="0"/>
                <a:cs typeface="+mn-cs"/>
              </a:rPr>
              <a:t>=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[0.5+</a:t>
            </a:r>
            <a:r>
              <a:rPr lang="ko-KR" altLang="en-US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몬스터의 강인도</a:t>
            </a:r>
            <a:r>
              <a:rPr lang="en-US" altLang="ko-KR" sz="1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/120]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9946A-0BA1-4DB8-98A7-253DFFB57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79280"/>
              </p:ext>
            </p:extLst>
          </p:nvPr>
        </p:nvGraphicFramePr>
        <p:xfrm>
          <a:off x="4705474" y="3634105"/>
          <a:ext cx="5521324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864190338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628560878"/>
                    </a:ext>
                  </a:extLst>
                </a:gridCol>
                <a:gridCol w="1950402">
                  <a:extLst>
                    <a:ext uri="{9D8B030D-6E8A-4147-A177-3AD203B41FA5}">
                      <a16:colId xmlns:a16="http://schemas.microsoft.com/office/drawing/2014/main" val="372344450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231242003"/>
                    </a:ext>
                  </a:extLst>
                </a:gridCol>
                <a:gridCol w="1963102">
                  <a:extLst>
                    <a:ext uri="{9D8B030D-6E8A-4147-A177-3AD203B41FA5}">
                      <a16:colId xmlns:a16="http://schemas.microsoft.com/office/drawing/2014/main" val="1813844197"/>
                    </a:ext>
                  </a:extLst>
                </a:gridCol>
              </a:tblGrid>
              <a:tr h="122175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속성별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디버프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18558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이상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피해량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지속 턴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부과 효과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18965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열상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체력의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16/7%(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250916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화염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329059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빙결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턴 행동 불가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후 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18491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번개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613145"/>
                  </a:ext>
                </a:extLst>
              </a:tr>
              <a:tr h="122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풍화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추가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705756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양자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얽힘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중첩 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5)×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강인도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시 중첩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307377"/>
                  </a:ext>
                </a:extLst>
              </a:tr>
              <a:tr h="197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허수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속박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행동 게이지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600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49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Pages>7</Pages>
  <Words>1481</Words>
  <Characters>0</Characters>
  <Application>Microsoft Office PowerPoint</Application>
  <DocSecurity>0</DocSecurity>
  <PresentationFormat>와이드스크린</PresentationFormat>
  <Lines>0</Lines>
  <Paragraphs>274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붕괴:스타레일 속성&amp;강인도 시스템 역기획서</vt:lpstr>
      <vt:lpstr>개요</vt:lpstr>
      <vt:lpstr>속성</vt:lpstr>
      <vt:lpstr>강인도</vt:lpstr>
      <vt:lpstr>약점 속성</vt:lpstr>
      <vt:lpstr>강인도 피해 차트</vt:lpstr>
      <vt:lpstr>약점 격파 상태</vt:lpstr>
      <vt:lpstr>격파 효과</vt:lpstr>
      <vt:lpstr>약점 격파 차트</vt:lpstr>
      <vt:lpstr>약점 격파 상태 차트</vt:lpstr>
      <vt:lpstr>-</vt:lpstr>
      <vt:lpstr>사전 준비 단계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447</cp:revision>
  <dcterms:modified xsi:type="dcterms:W3CDTF">2024-04-19T10:49:33Z</dcterms:modified>
  <cp:version>9.103.97.45139</cp:version>
</cp:coreProperties>
</file>